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3" r:id="rId10"/>
    <p:sldId id="264" r:id="rId1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4"/>
  </p:normalViewPr>
  <p:slideViewPr>
    <p:cSldViewPr snapToGrid="0">
      <p:cViewPr varScale="1">
        <p:scale>
          <a:sx n="145" d="100"/>
          <a:sy n="145" d="100"/>
        </p:scale>
        <p:origin x="680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110b005e4a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110b005e4a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110b005e4a_0_1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110b005e4a_0_1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110b005e4a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110b005e4a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110b005e4a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110b005e4a_0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110b005e4a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110b005e4a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110b005e4a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110b005e4a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110b005e4a_0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2110b005e4a_0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110b005e4a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110b005e4a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110b005e4a_0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110b005e4a_0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87908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110b005e4a_0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110b005e4a_0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1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2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406400" y="587050"/>
            <a:ext cx="3973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" name="Google Shape;55;p13"/>
          <p:cNvGrpSpPr/>
          <p:nvPr/>
        </p:nvGrpSpPr>
        <p:grpSpPr>
          <a:xfrm>
            <a:off x="2275" y="0"/>
            <a:ext cx="9144016" cy="5143500"/>
            <a:chOff x="2277" y="0"/>
            <a:chExt cx="9139446" cy="5143500"/>
          </a:xfrm>
        </p:grpSpPr>
        <p:grpSp>
          <p:nvGrpSpPr>
            <p:cNvPr id="56" name="Google Shape;56;p13"/>
            <p:cNvGrpSpPr/>
            <p:nvPr/>
          </p:nvGrpSpPr>
          <p:grpSpPr>
            <a:xfrm>
              <a:off x="2277" y="0"/>
              <a:ext cx="9139446" cy="5143500"/>
              <a:chOff x="2277" y="0"/>
              <a:chExt cx="9139446" cy="5143500"/>
            </a:xfrm>
          </p:grpSpPr>
          <p:pic>
            <p:nvPicPr>
              <p:cNvPr id="57" name="Google Shape;57;p13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2277" y="0"/>
                <a:ext cx="9139446" cy="51435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58" name="Google Shape;58;p13"/>
              <p:cNvSpPr/>
              <p:nvPr/>
            </p:nvSpPr>
            <p:spPr>
              <a:xfrm>
                <a:off x="677325" y="1275650"/>
                <a:ext cx="2765700" cy="1602900"/>
              </a:xfrm>
              <a:prstGeom prst="rect">
                <a:avLst/>
              </a:prstGeom>
              <a:solidFill>
                <a:srgbClr val="F49B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13"/>
              <p:cNvSpPr/>
              <p:nvPr/>
            </p:nvSpPr>
            <p:spPr>
              <a:xfrm>
                <a:off x="756375" y="2822225"/>
                <a:ext cx="1851300" cy="648900"/>
              </a:xfrm>
              <a:prstGeom prst="rect">
                <a:avLst/>
              </a:prstGeom>
              <a:solidFill>
                <a:srgbClr val="F49B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13"/>
              <p:cNvSpPr/>
              <p:nvPr/>
            </p:nvSpPr>
            <p:spPr>
              <a:xfrm>
                <a:off x="3189100" y="2195700"/>
                <a:ext cx="1061100" cy="648900"/>
              </a:xfrm>
              <a:prstGeom prst="roundRect">
                <a:avLst>
                  <a:gd name="adj" fmla="val 16667"/>
                </a:avLst>
              </a:prstGeom>
              <a:solidFill>
                <a:srgbClr val="F49B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1" name="Google Shape;61;p13"/>
            <p:cNvSpPr/>
            <p:nvPr/>
          </p:nvSpPr>
          <p:spPr>
            <a:xfrm>
              <a:off x="1828800" y="3002850"/>
              <a:ext cx="1061100" cy="468300"/>
            </a:xfrm>
            <a:prstGeom prst="roundRect">
              <a:avLst>
                <a:gd name="adj" fmla="val 16667"/>
              </a:avLst>
            </a:prstGeom>
            <a:solidFill>
              <a:srgbClr val="F49B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" name="Google Shape;62;p13"/>
          <p:cNvSpPr txBox="1"/>
          <p:nvPr/>
        </p:nvSpPr>
        <p:spPr>
          <a:xfrm>
            <a:off x="162950" y="1535275"/>
            <a:ext cx="4036500" cy="20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>
                <a:solidFill>
                  <a:srgbClr val="1A478A"/>
                </a:solidFill>
                <a:latin typeface="Impact"/>
                <a:ea typeface="Impact"/>
                <a:cs typeface="Impact"/>
                <a:sym typeface="Impact"/>
              </a:rPr>
              <a:t>Air Travellin’ USA</a:t>
            </a:r>
            <a:endParaRPr sz="3900">
              <a:solidFill>
                <a:srgbClr val="1A478A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solidFill>
                <a:srgbClr val="1A478A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1A478A"/>
                </a:solidFill>
                <a:latin typeface="Impact"/>
                <a:ea typeface="Impact"/>
                <a:cs typeface="Impact"/>
                <a:sym typeface="Impact"/>
              </a:rPr>
              <a:t>Project 3 - Team 6</a:t>
            </a:r>
            <a:endParaRPr sz="2400">
              <a:solidFill>
                <a:srgbClr val="1A478A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1A478A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75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1"/>
          <p:cNvSpPr/>
          <p:nvPr/>
        </p:nvSpPr>
        <p:spPr>
          <a:xfrm>
            <a:off x="360800" y="2726975"/>
            <a:ext cx="3331200" cy="2072400"/>
          </a:xfrm>
          <a:prstGeom prst="rect">
            <a:avLst/>
          </a:prstGeom>
          <a:solidFill>
            <a:srgbClr val="C0E0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3" name="Google Shape;17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9725" y="2508698"/>
            <a:ext cx="4006950" cy="2290675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1"/>
          <p:cNvSpPr/>
          <p:nvPr/>
        </p:nvSpPr>
        <p:spPr>
          <a:xfrm>
            <a:off x="632875" y="505900"/>
            <a:ext cx="3146400" cy="15666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49B69"/>
                </a:solidFill>
                <a:latin typeface="Impact"/>
                <a:ea typeface="Impact"/>
                <a:cs typeface="Impact"/>
                <a:sym typeface="Impact"/>
              </a:rPr>
              <a:t>THANK YOU!</a:t>
            </a:r>
            <a:endParaRPr sz="2400">
              <a:solidFill>
                <a:srgbClr val="F49B69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49B69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rgbClr val="1B4587"/>
                </a:solidFill>
              </a:rPr>
              <a:t>QUESTIONS?</a:t>
            </a:r>
            <a:endParaRPr sz="2400">
              <a:solidFill>
                <a:srgbClr val="F49B69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69" name="Google Shape;6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75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4"/>
          <p:cNvSpPr txBox="1"/>
          <p:nvPr/>
        </p:nvSpPr>
        <p:spPr>
          <a:xfrm>
            <a:off x="513600" y="172025"/>
            <a:ext cx="8116800" cy="769500"/>
          </a:xfrm>
          <a:prstGeom prst="rect">
            <a:avLst/>
          </a:prstGeom>
          <a:solidFill>
            <a:srgbClr val="C0E0FC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rgbClr val="1B4587"/>
                </a:solidFill>
              </a:rPr>
              <a:t>As frequent travelers from NYC, we’d like to know more about the flight options available to us from the 3 major NYC airports.</a:t>
            </a:r>
            <a:endParaRPr sz="1900">
              <a:solidFill>
                <a:srgbClr val="1B4587"/>
              </a:solidFill>
            </a:endParaRPr>
          </a:p>
        </p:txBody>
      </p:sp>
      <p:pic>
        <p:nvPicPr>
          <p:cNvPr id="71" name="Google Shape;71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02930" y="1097112"/>
            <a:ext cx="6344769" cy="1306975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4"/>
          <p:cNvSpPr txBox="1"/>
          <p:nvPr/>
        </p:nvSpPr>
        <p:spPr>
          <a:xfrm>
            <a:off x="3307700" y="1391400"/>
            <a:ext cx="3273600" cy="769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1B4587"/>
                </a:solidFill>
              </a:rPr>
              <a:t>Which of the NYC airports serve the most destinations? Which destinations are the busiest? </a:t>
            </a:r>
            <a:endParaRPr>
              <a:solidFill>
                <a:srgbClr val="1B4587"/>
              </a:solidFill>
            </a:endParaRPr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6475" y="2307552"/>
            <a:ext cx="6344775" cy="1273772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4"/>
          <p:cNvSpPr txBox="1"/>
          <p:nvPr/>
        </p:nvSpPr>
        <p:spPr>
          <a:xfrm>
            <a:off x="2540025" y="2559675"/>
            <a:ext cx="3533400" cy="82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91425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B4587"/>
                </a:solidFill>
              </a:rPr>
              <a:t>Of the 3 NYC airports, how many airlines serve each destination? Conversely, which airlines serve the most destinations? </a:t>
            </a:r>
            <a:endParaRPr>
              <a:solidFill>
                <a:srgbClr val="1B4587"/>
              </a:solidFill>
            </a:endParaRPr>
          </a:p>
        </p:txBody>
      </p:sp>
      <p:pic>
        <p:nvPicPr>
          <p:cNvPr id="75" name="Google Shape;75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406750" y="3666175"/>
            <a:ext cx="5947574" cy="1154175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4"/>
          <p:cNvSpPr txBox="1"/>
          <p:nvPr/>
        </p:nvSpPr>
        <p:spPr>
          <a:xfrm>
            <a:off x="3087550" y="3883700"/>
            <a:ext cx="3273600" cy="769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B4587"/>
                </a:solidFill>
              </a:rPr>
              <a:t>Which airlines have the most delays and cancellations?  </a:t>
            </a:r>
            <a:endParaRPr>
              <a:solidFill>
                <a:srgbClr val="1B4587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Google Shape;81;p15"/>
          <p:cNvGrpSpPr/>
          <p:nvPr/>
        </p:nvGrpSpPr>
        <p:grpSpPr>
          <a:xfrm>
            <a:off x="2277" y="0"/>
            <a:ext cx="9139446" cy="5143500"/>
            <a:chOff x="2277" y="0"/>
            <a:chExt cx="9139446" cy="5143500"/>
          </a:xfrm>
        </p:grpSpPr>
        <p:grpSp>
          <p:nvGrpSpPr>
            <p:cNvPr id="82" name="Google Shape;82;p15"/>
            <p:cNvGrpSpPr/>
            <p:nvPr/>
          </p:nvGrpSpPr>
          <p:grpSpPr>
            <a:xfrm>
              <a:off x="2277" y="0"/>
              <a:ext cx="9139446" cy="5143500"/>
              <a:chOff x="2277" y="0"/>
              <a:chExt cx="9139446" cy="5143500"/>
            </a:xfrm>
          </p:grpSpPr>
          <p:pic>
            <p:nvPicPr>
              <p:cNvPr id="83" name="Google Shape;83;p15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2277" y="0"/>
                <a:ext cx="9139446" cy="51435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84" name="Google Shape;84;p15"/>
              <p:cNvSpPr/>
              <p:nvPr/>
            </p:nvSpPr>
            <p:spPr>
              <a:xfrm>
                <a:off x="730000" y="1107575"/>
                <a:ext cx="1795500" cy="881100"/>
              </a:xfrm>
              <a:prstGeom prst="rect">
                <a:avLst/>
              </a:prstGeom>
              <a:solidFill>
                <a:srgbClr val="C0E0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15"/>
              <p:cNvSpPr/>
              <p:nvPr/>
            </p:nvSpPr>
            <p:spPr>
              <a:xfrm>
                <a:off x="3047200" y="1107575"/>
                <a:ext cx="1795500" cy="1283700"/>
              </a:xfrm>
              <a:prstGeom prst="rect">
                <a:avLst/>
              </a:prstGeom>
              <a:solidFill>
                <a:srgbClr val="C0E0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15"/>
              <p:cNvSpPr/>
              <p:nvPr/>
            </p:nvSpPr>
            <p:spPr>
              <a:xfrm>
                <a:off x="6633000" y="3324075"/>
                <a:ext cx="1795500" cy="1283700"/>
              </a:xfrm>
              <a:prstGeom prst="rect">
                <a:avLst/>
              </a:prstGeom>
              <a:solidFill>
                <a:srgbClr val="C0E0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15"/>
              <p:cNvSpPr/>
              <p:nvPr/>
            </p:nvSpPr>
            <p:spPr>
              <a:xfrm>
                <a:off x="4351975" y="3760200"/>
                <a:ext cx="1795500" cy="997200"/>
              </a:xfrm>
              <a:prstGeom prst="rect">
                <a:avLst/>
              </a:prstGeom>
              <a:solidFill>
                <a:srgbClr val="C0E0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15"/>
              <p:cNvSpPr/>
              <p:nvPr/>
            </p:nvSpPr>
            <p:spPr>
              <a:xfrm>
                <a:off x="5067900" y="3476475"/>
                <a:ext cx="1795500" cy="997200"/>
              </a:xfrm>
              <a:prstGeom prst="rect">
                <a:avLst/>
              </a:prstGeom>
              <a:solidFill>
                <a:srgbClr val="C0E0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9" name="Google Shape;89;p15"/>
            <p:cNvSpPr/>
            <p:nvPr/>
          </p:nvSpPr>
          <p:spPr>
            <a:xfrm>
              <a:off x="67050" y="1420775"/>
              <a:ext cx="1795500" cy="997200"/>
            </a:xfrm>
            <a:prstGeom prst="rect">
              <a:avLst/>
            </a:prstGeom>
            <a:solidFill>
              <a:srgbClr val="C0E0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" name="Google Shape;90;p15"/>
          <p:cNvSpPr txBox="1"/>
          <p:nvPr/>
        </p:nvSpPr>
        <p:spPr>
          <a:xfrm>
            <a:off x="311700" y="323750"/>
            <a:ext cx="8116800" cy="572700"/>
          </a:xfrm>
          <a:prstGeom prst="rect">
            <a:avLst/>
          </a:prstGeom>
          <a:solidFill>
            <a:srgbClr val="C0E0FC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1B4587"/>
                </a:solidFill>
              </a:rPr>
              <a:t>FLIGHT PATH: STEPS TAKEN</a:t>
            </a:r>
            <a:endParaRPr sz="1900">
              <a:solidFill>
                <a:srgbClr val="1B4587"/>
              </a:solidFill>
            </a:endParaRPr>
          </a:p>
        </p:txBody>
      </p:sp>
      <p:sp>
        <p:nvSpPr>
          <p:cNvPr id="91" name="Google Shape;91;p15"/>
          <p:cNvSpPr txBox="1"/>
          <p:nvPr/>
        </p:nvSpPr>
        <p:spPr>
          <a:xfrm>
            <a:off x="837500" y="1975325"/>
            <a:ext cx="998400" cy="461700"/>
          </a:xfrm>
          <a:prstGeom prst="rect">
            <a:avLst/>
          </a:prstGeom>
          <a:solidFill>
            <a:srgbClr val="C0E0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49B69"/>
                </a:solidFill>
              </a:rPr>
              <a:t>01</a:t>
            </a:r>
            <a:endParaRPr sz="1800">
              <a:solidFill>
                <a:srgbClr val="F49B69"/>
              </a:solidFill>
            </a:endParaRPr>
          </a:p>
        </p:txBody>
      </p:sp>
      <p:sp>
        <p:nvSpPr>
          <p:cNvPr id="92" name="Google Shape;92;p15"/>
          <p:cNvSpPr/>
          <p:nvPr/>
        </p:nvSpPr>
        <p:spPr>
          <a:xfrm>
            <a:off x="4915500" y="3324075"/>
            <a:ext cx="1795500" cy="997200"/>
          </a:xfrm>
          <a:prstGeom prst="rect">
            <a:avLst/>
          </a:prstGeom>
          <a:solidFill>
            <a:srgbClr val="C0E0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5"/>
          <p:cNvSpPr txBox="1"/>
          <p:nvPr/>
        </p:nvSpPr>
        <p:spPr>
          <a:xfrm>
            <a:off x="537000" y="1082400"/>
            <a:ext cx="1628100" cy="354300"/>
          </a:xfrm>
          <a:prstGeom prst="rect">
            <a:avLst/>
          </a:prstGeom>
          <a:solidFill>
            <a:srgbClr val="C0E0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lt1"/>
                </a:solidFill>
              </a:rPr>
              <a:t>Get the Data</a:t>
            </a:r>
            <a:endParaRPr sz="1600" b="1">
              <a:solidFill>
                <a:schemeClr val="lt1"/>
              </a:solidFill>
            </a:endParaRPr>
          </a:p>
        </p:txBody>
      </p:sp>
      <p:sp>
        <p:nvSpPr>
          <p:cNvPr id="94" name="Google Shape;94;p15"/>
          <p:cNvSpPr txBox="1"/>
          <p:nvPr/>
        </p:nvSpPr>
        <p:spPr>
          <a:xfrm>
            <a:off x="408800" y="1378100"/>
            <a:ext cx="1855800" cy="652500"/>
          </a:xfrm>
          <a:prstGeom prst="rect">
            <a:avLst/>
          </a:prstGeom>
          <a:solidFill>
            <a:srgbClr val="C0E0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B4587"/>
                </a:solidFill>
              </a:rPr>
              <a:t>Openflights.org</a:t>
            </a:r>
            <a:endParaRPr>
              <a:solidFill>
                <a:srgbClr val="1B4587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B4587"/>
                </a:solidFill>
              </a:rPr>
              <a:t>Jfkairport.com</a:t>
            </a:r>
            <a:endParaRPr>
              <a:solidFill>
                <a:srgbClr val="1B4587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B4587"/>
                </a:solidFill>
              </a:rPr>
              <a:t>etc</a:t>
            </a:r>
            <a:endParaRPr>
              <a:solidFill>
                <a:srgbClr val="1B4587"/>
              </a:solidFill>
            </a:endParaRPr>
          </a:p>
        </p:txBody>
      </p:sp>
      <p:sp>
        <p:nvSpPr>
          <p:cNvPr id="95" name="Google Shape;95;p15"/>
          <p:cNvSpPr txBox="1"/>
          <p:nvPr/>
        </p:nvSpPr>
        <p:spPr>
          <a:xfrm>
            <a:off x="3528100" y="1789375"/>
            <a:ext cx="998400" cy="461700"/>
          </a:xfrm>
          <a:prstGeom prst="rect">
            <a:avLst/>
          </a:prstGeom>
          <a:solidFill>
            <a:srgbClr val="C0E0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49B69"/>
                </a:solidFill>
              </a:rPr>
              <a:t>02</a:t>
            </a:r>
            <a:endParaRPr sz="1800">
              <a:solidFill>
                <a:srgbClr val="F49B69"/>
              </a:solidFill>
            </a:endParaRPr>
          </a:p>
        </p:txBody>
      </p:sp>
      <p:sp>
        <p:nvSpPr>
          <p:cNvPr id="96" name="Google Shape;96;p15"/>
          <p:cNvSpPr txBox="1"/>
          <p:nvPr/>
        </p:nvSpPr>
        <p:spPr>
          <a:xfrm>
            <a:off x="3227600" y="896450"/>
            <a:ext cx="1628100" cy="354300"/>
          </a:xfrm>
          <a:prstGeom prst="rect">
            <a:avLst/>
          </a:prstGeom>
          <a:solidFill>
            <a:srgbClr val="C0E0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lt1"/>
                </a:solidFill>
              </a:rPr>
              <a:t>Clean the Data</a:t>
            </a:r>
            <a:endParaRPr sz="1600" b="1">
              <a:solidFill>
                <a:schemeClr val="lt1"/>
              </a:solidFill>
            </a:endParaRPr>
          </a:p>
        </p:txBody>
      </p:sp>
      <p:sp>
        <p:nvSpPr>
          <p:cNvPr id="97" name="Google Shape;97;p15"/>
          <p:cNvSpPr txBox="1"/>
          <p:nvPr/>
        </p:nvSpPr>
        <p:spPr>
          <a:xfrm>
            <a:off x="3099400" y="1192150"/>
            <a:ext cx="1855800" cy="652500"/>
          </a:xfrm>
          <a:prstGeom prst="rect">
            <a:avLst/>
          </a:prstGeom>
          <a:solidFill>
            <a:srgbClr val="C0E0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B4587"/>
                </a:solidFill>
              </a:rPr>
              <a:t>Clean the data in python, export to csv</a:t>
            </a:r>
            <a:endParaRPr>
              <a:solidFill>
                <a:srgbClr val="1B4587"/>
              </a:solidFill>
            </a:endParaRPr>
          </a:p>
        </p:txBody>
      </p:sp>
      <p:sp>
        <p:nvSpPr>
          <p:cNvPr id="98" name="Google Shape;98;p15"/>
          <p:cNvSpPr txBox="1"/>
          <p:nvPr/>
        </p:nvSpPr>
        <p:spPr>
          <a:xfrm>
            <a:off x="6218700" y="1475163"/>
            <a:ext cx="998400" cy="461700"/>
          </a:xfrm>
          <a:prstGeom prst="rect">
            <a:avLst/>
          </a:prstGeom>
          <a:solidFill>
            <a:srgbClr val="C0E0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49B69"/>
                </a:solidFill>
              </a:rPr>
              <a:t>03</a:t>
            </a:r>
            <a:endParaRPr sz="1800">
              <a:solidFill>
                <a:srgbClr val="F49B69"/>
              </a:solidFill>
            </a:endParaRPr>
          </a:p>
        </p:txBody>
      </p:sp>
      <p:sp>
        <p:nvSpPr>
          <p:cNvPr id="99" name="Google Shape;99;p15"/>
          <p:cNvSpPr txBox="1"/>
          <p:nvPr/>
        </p:nvSpPr>
        <p:spPr>
          <a:xfrm>
            <a:off x="5918200" y="582238"/>
            <a:ext cx="1628100" cy="354300"/>
          </a:xfrm>
          <a:prstGeom prst="rect">
            <a:avLst/>
          </a:prstGeom>
          <a:solidFill>
            <a:srgbClr val="C0E0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lt1"/>
                </a:solidFill>
              </a:rPr>
              <a:t>Load the Data</a:t>
            </a:r>
            <a:endParaRPr sz="1600" b="1">
              <a:solidFill>
                <a:schemeClr val="lt1"/>
              </a:solidFill>
            </a:endParaRPr>
          </a:p>
        </p:txBody>
      </p:sp>
      <p:sp>
        <p:nvSpPr>
          <p:cNvPr id="100" name="Google Shape;100;p15"/>
          <p:cNvSpPr txBox="1"/>
          <p:nvPr/>
        </p:nvSpPr>
        <p:spPr>
          <a:xfrm>
            <a:off x="5790000" y="877938"/>
            <a:ext cx="1855800" cy="652500"/>
          </a:xfrm>
          <a:prstGeom prst="rect">
            <a:avLst/>
          </a:prstGeom>
          <a:solidFill>
            <a:srgbClr val="C0E0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B4587"/>
                </a:solidFill>
              </a:rPr>
              <a:t>Load the data into a SQL database</a:t>
            </a:r>
            <a:endParaRPr>
              <a:solidFill>
                <a:srgbClr val="1B4587"/>
              </a:solidFill>
            </a:endParaRPr>
          </a:p>
        </p:txBody>
      </p:sp>
      <p:sp>
        <p:nvSpPr>
          <p:cNvPr id="101" name="Google Shape;101;p15"/>
          <p:cNvSpPr txBox="1"/>
          <p:nvPr/>
        </p:nvSpPr>
        <p:spPr>
          <a:xfrm>
            <a:off x="2264600" y="4490163"/>
            <a:ext cx="998400" cy="461700"/>
          </a:xfrm>
          <a:prstGeom prst="rect">
            <a:avLst/>
          </a:prstGeom>
          <a:solidFill>
            <a:srgbClr val="C0E0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49B69"/>
                </a:solidFill>
              </a:rPr>
              <a:t>04</a:t>
            </a:r>
            <a:endParaRPr sz="1800">
              <a:solidFill>
                <a:srgbClr val="F49B69"/>
              </a:solidFill>
            </a:endParaRPr>
          </a:p>
        </p:txBody>
      </p:sp>
      <p:sp>
        <p:nvSpPr>
          <p:cNvPr id="102" name="Google Shape;102;p15"/>
          <p:cNvSpPr txBox="1"/>
          <p:nvPr/>
        </p:nvSpPr>
        <p:spPr>
          <a:xfrm>
            <a:off x="1949750" y="3788863"/>
            <a:ext cx="1628100" cy="354300"/>
          </a:xfrm>
          <a:prstGeom prst="rect">
            <a:avLst/>
          </a:prstGeom>
          <a:solidFill>
            <a:srgbClr val="C0E0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lt1"/>
                </a:solidFill>
              </a:rPr>
              <a:t>Host the Data</a:t>
            </a:r>
            <a:endParaRPr sz="1600" b="1">
              <a:solidFill>
                <a:schemeClr val="lt1"/>
              </a:solidFill>
            </a:endParaRPr>
          </a:p>
        </p:txBody>
      </p:sp>
      <p:sp>
        <p:nvSpPr>
          <p:cNvPr id="103" name="Google Shape;103;p15"/>
          <p:cNvSpPr txBox="1"/>
          <p:nvPr/>
        </p:nvSpPr>
        <p:spPr>
          <a:xfrm>
            <a:off x="1835900" y="4009038"/>
            <a:ext cx="1855800" cy="6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B4587"/>
                </a:solidFill>
              </a:rPr>
              <a:t>Build a Flask API</a:t>
            </a:r>
            <a:endParaRPr>
              <a:solidFill>
                <a:srgbClr val="1B4587"/>
              </a:solidFill>
            </a:endParaRPr>
          </a:p>
        </p:txBody>
      </p:sp>
      <p:sp>
        <p:nvSpPr>
          <p:cNvPr id="104" name="Google Shape;104;p15"/>
          <p:cNvSpPr txBox="1"/>
          <p:nvPr/>
        </p:nvSpPr>
        <p:spPr>
          <a:xfrm>
            <a:off x="4755150" y="4490163"/>
            <a:ext cx="998400" cy="461700"/>
          </a:xfrm>
          <a:prstGeom prst="rect">
            <a:avLst/>
          </a:prstGeom>
          <a:solidFill>
            <a:srgbClr val="C0E0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49B69"/>
                </a:solidFill>
              </a:rPr>
              <a:t>05</a:t>
            </a:r>
            <a:endParaRPr sz="1800">
              <a:solidFill>
                <a:srgbClr val="F49B69"/>
              </a:solidFill>
            </a:endParaRPr>
          </a:p>
        </p:txBody>
      </p:sp>
      <p:sp>
        <p:nvSpPr>
          <p:cNvPr id="105" name="Google Shape;105;p15"/>
          <p:cNvSpPr txBox="1"/>
          <p:nvPr/>
        </p:nvSpPr>
        <p:spPr>
          <a:xfrm>
            <a:off x="4263800" y="3597250"/>
            <a:ext cx="1986300" cy="354300"/>
          </a:xfrm>
          <a:prstGeom prst="rect">
            <a:avLst/>
          </a:prstGeom>
          <a:solidFill>
            <a:srgbClr val="C0E0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lt1"/>
                </a:solidFill>
              </a:rPr>
              <a:t>Retrieve the Data</a:t>
            </a:r>
            <a:endParaRPr sz="1600" b="1">
              <a:solidFill>
                <a:schemeClr val="lt1"/>
              </a:solidFill>
            </a:endParaRPr>
          </a:p>
        </p:txBody>
      </p:sp>
      <p:sp>
        <p:nvSpPr>
          <p:cNvPr id="106" name="Google Shape;106;p15"/>
          <p:cNvSpPr txBox="1"/>
          <p:nvPr/>
        </p:nvSpPr>
        <p:spPr>
          <a:xfrm>
            <a:off x="4326450" y="3892938"/>
            <a:ext cx="1855800" cy="652500"/>
          </a:xfrm>
          <a:prstGeom prst="rect">
            <a:avLst/>
          </a:prstGeom>
          <a:solidFill>
            <a:srgbClr val="C0E0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B4587"/>
                </a:solidFill>
              </a:rPr>
              <a:t>Using our API, retrieve the data in JavaScript </a:t>
            </a:r>
            <a:endParaRPr>
              <a:solidFill>
                <a:srgbClr val="1B4587"/>
              </a:solidFill>
            </a:endParaRPr>
          </a:p>
        </p:txBody>
      </p:sp>
      <p:sp>
        <p:nvSpPr>
          <p:cNvPr id="107" name="Google Shape;107;p15"/>
          <p:cNvSpPr txBox="1"/>
          <p:nvPr/>
        </p:nvSpPr>
        <p:spPr>
          <a:xfrm>
            <a:off x="7376200" y="3920963"/>
            <a:ext cx="998400" cy="461700"/>
          </a:xfrm>
          <a:prstGeom prst="rect">
            <a:avLst/>
          </a:prstGeom>
          <a:solidFill>
            <a:srgbClr val="C0E0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49B69"/>
                </a:solidFill>
              </a:rPr>
              <a:t>06</a:t>
            </a:r>
            <a:endParaRPr sz="1800">
              <a:solidFill>
                <a:srgbClr val="F49B69"/>
              </a:solidFill>
            </a:endParaRPr>
          </a:p>
        </p:txBody>
      </p:sp>
      <p:sp>
        <p:nvSpPr>
          <p:cNvPr id="108" name="Google Shape;108;p15"/>
          <p:cNvSpPr txBox="1"/>
          <p:nvPr/>
        </p:nvSpPr>
        <p:spPr>
          <a:xfrm>
            <a:off x="6884850" y="3028050"/>
            <a:ext cx="1986300" cy="354300"/>
          </a:xfrm>
          <a:prstGeom prst="rect">
            <a:avLst/>
          </a:prstGeom>
          <a:solidFill>
            <a:srgbClr val="C0E0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lt1"/>
                </a:solidFill>
              </a:rPr>
              <a:t>Show the Data</a:t>
            </a:r>
            <a:endParaRPr sz="1600" b="1">
              <a:solidFill>
                <a:schemeClr val="lt1"/>
              </a:solidFill>
            </a:endParaRPr>
          </a:p>
        </p:txBody>
      </p:sp>
      <p:sp>
        <p:nvSpPr>
          <p:cNvPr id="109" name="Google Shape;109;p15"/>
          <p:cNvSpPr txBox="1"/>
          <p:nvPr/>
        </p:nvSpPr>
        <p:spPr>
          <a:xfrm>
            <a:off x="6817000" y="3323750"/>
            <a:ext cx="1986300" cy="652500"/>
          </a:xfrm>
          <a:prstGeom prst="rect">
            <a:avLst/>
          </a:prstGeom>
          <a:solidFill>
            <a:srgbClr val="C0E0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B4587"/>
                </a:solidFill>
              </a:rPr>
              <a:t>Build our visuals using Leaflet, Plotly, new Leaflet plugin (.curve) </a:t>
            </a:r>
            <a:endParaRPr>
              <a:solidFill>
                <a:srgbClr val="1B4587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grpSp>
        <p:nvGrpSpPr>
          <p:cNvPr id="116" name="Google Shape;116;p16"/>
          <p:cNvGrpSpPr/>
          <p:nvPr/>
        </p:nvGrpSpPr>
        <p:grpSpPr>
          <a:xfrm>
            <a:off x="2277" y="0"/>
            <a:ext cx="9139446" cy="5143500"/>
            <a:chOff x="2277" y="0"/>
            <a:chExt cx="9139446" cy="5143500"/>
          </a:xfrm>
        </p:grpSpPr>
        <p:pic>
          <p:nvPicPr>
            <p:cNvPr id="117" name="Google Shape;117;p1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277" y="0"/>
              <a:ext cx="9139446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8" name="Google Shape;118;p16"/>
            <p:cNvSpPr/>
            <p:nvPr/>
          </p:nvSpPr>
          <p:spPr>
            <a:xfrm>
              <a:off x="503450" y="335625"/>
              <a:ext cx="8097000" cy="3759000"/>
            </a:xfrm>
            <a:prstGeom prst="rect">
              <a:avLst/>
            </a:prstGeom>
            <a:solidFill>
              <a:srgbClr val="C0E0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" name="Google Shape;119;p16"/>
          <p:cNvSpPr txBox="1"/>
          <p:nvPr/>
        </p:nvSpPr>
        <p:spPr>
          <a:xfrm>
            <a:off x="311700" y="323750"/>
            <a:ext cx="8116800" cy="477000"/>
          </a:xfrm>
          <a:prstGeom prst="rect">
            <a:avLst/>
          </a:prstGeom>
          <a:solidFill>
            <a:srgbClr val="C0E0FC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1B4587"/>
                </a:solidFill>
              </a:rPr>
              <a:t>[INSERT MAP CURVE VIDEO - SAM]</a:t>
            </a:r>
            <a:endParaRPr sz="1900">
              <a:solidFill>
                <a:srgbClr val="1B4587"/>
              </a:solidFill>
            </a:endParaRPr>
          </a:p>
        </p:txBody>
      </p:sp>
      <p:sp>
        <p:nvSpPr>
          <p:cNvPr id="120" name="Google Shape;120;p16"/>
          <p:cNvSpPr txBox="1"/>
          <p:nvPr/>
        </p:nvSpPr>
        <p:spPr>
          <a:xfrm>
            <a:off x="1753650" y="537000"/>
            <a:ext cx="4833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grpSp>
        <p:nvGrpSpPr>
          <p:cNvPr id="127" name="Google Shape;127;p17"/>
          <p:cNvGrpSpPr/>
          <p:nvPr/>
        </p:nvGrpSpPr>
        <p:grpSpPr>
          <a:xfrm>
            <a:off x="2275" y="0"/>
            <a:ext cx="9144016" cy="5143500"/>
            <a:chOff x="2277" y="0"/>
            <a:chExt cx="9139446" cy="5143500"/>
          </a:xfrm>
        </p:grpSpPr>
        <p:pic>
          <p:nvPicPr>
            <p:cNvPr id="128" name="Google Shape;128;p1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277" y="0"/>
              <a:ext cx="9139446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9" name="Google Shape;129;p17"/>
            <p:cNvSpPr/>
            <p:nvPr/>
          </p:nvSpPr>
          <p:spPr>
            <a:xfrm>
              <a:off x="377575" y="797125"/>
              <a:ext cx="7736100" cy="3960600"/>
            </a:xfrm>
            <a:prstGeom prst="rect">
              <a:avLst/>
            </a:prstGeom>
            <a:solidFill>
              <a:srgbClr val="C0E0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377575" y="339425"/>
              <a:ext cx="3438900" cy="678300"/>
            </a:xfrm>
            <a:prstGeom prst="rect">
              <a:avLst/>
            </a:prstGeom>
            <a:solidFill>
              <a:srgbClr val="C0E0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/>
          <p:nvPr/>
        </p:nvSpPr>
        <p:spPr>
          <a:xfrm>
            <a:off x="311700" y="323750"/>
            <a:ext cx="6535200" cy="477000"/>
          </a:xfrm>
          <a:prstGeom prst="rect">
            <a:avLst/>
          </a:prstGeom>
          <a:solidFill>
            <a:srgbClr val="C0E0FC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1B4587"/>
                </a:solidFill>
              </a:rPr>
              <a:t>[INSERT MAP MARKER VIDEO - TERRY]</a:t>
            </a:r>
            <a:endParaRPr sz="1900">
              <a:solidFill>
                <a:srgbClr val="1B4587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8"/>
          <p:cNvGrpSpPr/>
          <p:nvPr/>
        </p:nvGrpSpPr>
        <p:grpSpPr>
          <a:xfrm>
            <a:off x="2275" y="0"/>
            <a:ext cx="9143999" cy="5143500"/>
            <a:chOff x="2275" y="0"/>
            <a:chExt cx="9143999" cy="5143500"/>
          </a:xfrm>
        </p:grpSpPr>
        <p:pic>
          <p:nvPicPr>
            <p:cNvPr id="137" name="Google Shape;137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275" y="0"/>
              <a:ext cx="9143999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8" name="Google Shape;138;p18"/>
            <p:cNvSpPr/>
            <p:nvPr/>
          </p:nvSpPr>
          <p:spPr>
            <a:xfrm>
              <a:off x="537000" y="360800"/>
              <a:ext cx="3675000" cy="657000"/>
            </a:xfrm>
            <a:prstGeom prst="rect">
              <a:avLst/>
            </a:prstGeom>
            <a:solidFill>
              <a:srgbClr val="C0E0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" name="Google Shape;139;p18"/>
          <p:cNvSpPr txBox="1"/>
          <p:nvPr/>
        </p:nvSpPr>
        <p:spPr>
          <a:xfrm>
            <a:off x="4069500" y="1283775"/>
            <a:ext cx="998400" cy="461700"/>
          </a:xfrm>
          <a:prstGeom prst="rect">
            <a:avLst/>
          </a:prstGeom>
          <a:solidFill>
            <a:srgbClr val="C0E0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</a:rPr>
              <a:t>JFK</a:t>
            </a:r>
            <a:endParaRPr sz="1800" b="1">
              <a:solidFill>
                <a:schemeClr val="lt1"/>
              </a:solidFill>
            </a:endParaRPr>
          </a:p>
        </p:txBody>
      </p:sp>
      <p:sp>
        <p:nvSpPr>
          <p:cNvPr id="140" name="Google Shape;140;p18"/>
          <p:cNvSpPr txBox="1"/>
          <p:nvPr/>
        </p:nvSpPr>
        <p:spPr>
          <a:xfrm>
            <a:off x="2065500" y="1845750"/>
            <a:ext cx="998400" cy="461700"/>
          </a:xfrm>
          <a:prstGeom prst="rect">
            <a:avLst/>
          </a:prstGeom>
          <a:solidFill>
            <a:srgbClr val="C0E0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1B4587"/>
                </a:solidFill>
              </a:rPr>
              <a:t>EWR</a:t>
            </a:r>
            <a:endParaRPr sz="1800" b="1">
              <a:solidFill>
                <a:srgbClr val="1B4587"/>
              </a:solidFill>
            </a:endParaRPr>
          </a:p>
        </p:txBody>
      </p:sp>
      <p:sp>
        <p:nvSpPr>
          <p:cNvPr id="141" name="Google Shape;141;p18"/>
          <p:cNvSpPr txBox="1"/>
          <p:nvPr/>
        </p:nvSpPr>
        <p:spPr>
          <a:xfrm>
            <a:off x="6186700" y="1880675"/>
            <a:ext cx="998400" cy="461700"/>
          </a:xfrm>
          <a:prstGeom prst="rect">
            <a:avLst/>
          </a:prstGeom>
          <a:solidFill>
            <a:srgbClr val="C0E0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49B69"/>
                </a:solidFill>
              </a:rPr>
              <a:t>LGA</a:t>
            </a:r>
            <a:endParaRPr sz="1800" b="1">
              <a:solidFill>
                <a:srgbClr val="F49B69"/>
              </a:solidFill>
            </a:endParaRPr>
          </a:p>
        </p:txBody>
      </p:sp>
      <p:sp>
        <p:nvSpPr>
          <p:cNvPr id="142" name="Google Shape;142;p18"/>
          <p:cNvSpPr txBox="1"/>
          <p:nvPr/>
        </p:nvSpPr>
        <p:spPr>
          <a:xfrm>
            <a:off x="1074000" y="2248725"/>
            <a:ext cx="1855800" cy="538500"/>
          </a:xfrm>
          <a:prstGeom prst="rect">
            <a:avLst/>
          </a:prstGeom>
          <a:solidFill>
            <a:srgbClr val="C0E0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B4587"/>
                </a:solidFill>
              </a:rPr>
              <a:t>Newark International Airport</a:t>
            </a:r>
            <a:endParaRPr>
              <a:solidFill>
                <a:srgbClr val="1B4587"/>
              </a:solidFill>
            </a:endParaRPr>
          </a:p>
        </p:txBody>
      </p:sp>
      <p:sp>
        <p:nvSpPr>
          <p:cNvPr id="143" name="Google Shape;143;p18"/>
          <p:cNvSpPr txBox="1"/>
          <p:nvPr/>
        </p:nvSpPr>
        <p:spPr>
          <a:xfrm>
            <a:off x="3630350" y="1745475"/>
            <a:ext cx="1855800" cy="538500"/>
          </a:xfrm>
          <a:prstGeom prst="rect">
            <a:avLst/>
          </a:prstGeom>
          <a:solidFill>
            <a:srgbClr val="C0E0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B4587"/>
                </a:solidFill>
              </a:rPr>
              <a:t>John F Kennedy International Airport</a:t>
            </a:r>
            <a:endParaRPr>
              <a:solidFill>
                <a:srgbClr val="1B4587"/>
              </a:solidFill>
            </a:endParaRPr>
          </a:p>
        </p:txBody>
      </p:sp>
      <p:sp>
        <p:nvSpPr>
          <p:cNvPr id="144" name="Google Shape;144;p18"/>
          <p:cNvSpPr txBox="1"/>
          <p:nvPr/>
        </p:nvSpPr>
        <p:spPr>
          <a:xfrm>
            <a:off x="6244725" y="2302500"/>
            <a:ext cx="1855800" cy="538500"/>
          </a:xfrm>
          <a:prstGeom prst="rect">
            <a:avLst/>
          </a:prstGeom>
          <a:solidFill>
            <a:srgbClr val="C0E0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B4587"/>
                </a:solidFill>
              </a:rPr>
              <a:t>LaGuardia Airport</a:t>
            </a:r>
            <a:endParaRPr>
              <a:solidFill>
                <a:srgbClr val="1B4587"/>
              </a:solidFill>
            </a:endParaRPr>
          </a:p>
        </p:txBody>
      </p:sp>
      <p:sp>
        <p:nvSpPr>
          <p:cNvPr id="145" name="Google Shape;145;p18"/>
          <p:cNvSpPr txBox="1"/>
          <p:nvPr/>
        </p:nvSpPr>
        <p:spPr>
          <a:xfrm>
            <a:off x="311700" y="323750"/>
            <a:ext cx="8116800" cy="1062000"/>
          </a:xfrm>
          <a:prstGeom prst="rect">
            <a:avLst/>
          </a:prstGeom>
          <a:solidFill>
            <a:srgbClr val="C0E0FC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1B4587"/>
                </a:solidFill>
              </a:rPr>
              <a:t>Based on the map, we can see that JFK has the highest volume of departing flights, meaning the most options for international travel are out of JFK.</a:t>
            </a:r>
            <a:endParaRPr sz="1900">
              <a:solidFill>
                <a:srgbClr val="1B4587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grpSp>
        <p:nvGrpSpPr>
          <p:cNvPr id="152" name="Google Shape;152;p19"/>
          <p:cNvGrpSpPr/>
          <p:nvPr/>
        </p:nvGrpSpPr>
        <p:grpSpPr>
          <a:xfrm>
            <a:off x="0" y="0"/>
            <a:ext cx="9146274" cy="5143500"/>
            <a:chOff x="0" y="0"/>
            <a:chExt cx="9146274" cy="5143500"/>
          </a:xfrm>
        </p:grpSpPr>
        <p:pic>
          <p:nvPicPr>
            <p:cNvPr id="153" name="Google Shape;153;p1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275" y="0"/>
              <a:ext cx="9143999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4" name="Google Shape;154;p19"/>
            <p:cNvSpPr/>
            <p:nvPr/>
          </p:nvSpPr>
          <p:spPr>
            <a:xfrm>
              <a:off x="704825" y="377575"/>
              <a:ext cx="8046600" cy="3960300"/>
            </a:xfrm>
            <a:prstGeom prst="rect">
              <a:avLst/>
            </a:prstGeom>
            <a:solidFill>
              <a:srgbClr val="C0E0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9"/>
            <p:cNvSpPr/>
            <p:nvPr/>
          </p:nvSpPr>
          <p:spPr>
            <a:xfrm>
              <a:off x="0" y="0"/>
              <a:ext cx="8046600" cy="3960300"/>
            </a:xfrm>
            <a:prstGeom prst="rect">
              <a:avLst/>
            </a:prstGeom>
            <a:solidFill>
              <a:srgbClr val="C0E0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6" name="Google Shape;156;p19"/>
          <p:cNvSpPr txBox="1"/>
          <p:nvPr/>
        </p:nvSpPr>
        <p:spPr>
          <a:xfrm>
            <a:off x="311700" y="323750"/>
            <a:ext cx="8116800" cy="477000"/>
          </a:xfrm>
          <a:prstGeom prst="rect">
            <a:avLst/>
          </a:prstGeom>
          <a:solidFill>
            <a:srgbClr val="C0E0FC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rgbClr val="1B4587"/>
                </a:solidFill>
              </a:rPr>
              <a:t>[INSERT BAR CHART/GLOBE VIDEO - KOMAL]</a:t>
            </a:r>
            <a:endParaRPr sz="1900" dirty="0">
              <a:solidFill>
                <a:srgbClr val="1B4587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grpSp>
        <p:nvGrpSpPr>
          <p:cNvPr id="163" name="Google Shape;163;p20"/>
          <p:cNvGrpSpPr/>
          <p:nvPr/>
        </p:nvGrpSpPr>
        <p:grpSpPr>
          <a:xfrm>
            <a:off x="2277" y="0"/>
            <a:ext cx="9139446" cy="5143500"/>
            <a:chOff x="2277" y="0"/>
            <a:chExt cx="9139446" cy="5143500"/>
          </a:xfrm>
        </p:grpSpPr>
        <p:pic>
          <p:nvPicPr>
            <p:cNvPr id="164" name="Google Shape;164;p20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2277" y="0"/>
              <a:ext cx="9139446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5" name="Google Shape;165;p20"/>
            <p:cNvSpPr/>
            <p:nvPr/>
          </p:nvSpPr>
          <p:spPr>
            <a:xfrm>
              <a:off x="503450" y="335625"/>
              <a:ext cx="8097000" cy="3759000"/>
            </a:xfrm>
            <a:prstGeom prst="rect">
              <a:avLst/>
            </a:prstGeom>
            <a:solidFill>
              <a:srgbClr val="C0E0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6" name="Google Shape;166;p20"/>
          <p:cNvSpPr txBox="1"/>
          <p:nvPr/>
        </p:nvSpPr>
        <p:spPr>
          <a:xfrm>
            <a:off x="311700" y="323750"/>
            <a:ext cx="8116800" cy="477000"/>
          </a:xfrm>
          <a:prstGeom prst="rect">
            <a:avLst/>
          </a:prstGeom>
          <a:solidFill>
            <a:srgbClr val="C0E0FC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rgbClr val="1B4587"/>
                </a:solidFill>
              </a:rPr>
              <a:t>[Overall Video NIMRA]</a:t>
            </a:r>
            <a:endParaRPr sz="1900" dirty="0">
              <a:solidFill>
                <a:srgbClr val="1B4587"/>
              </a:solidFill>
            </a:endParaRPr>
          </a:p>
        </p:txBody>
      </p:sp>
      <p:pic>
        <p:nvPicPr>
          <p:cNvPr id="4" name="Video 3">
            <a:hlinkClick r:id="" action="ppaction://media"/>
            <a:extLst>
              <a:ext uri="{FF2B5EF4-FFF2-40B4-BE49-F238E27FC236}">
                <a16:creationId xmlns:a16="http://schemas.microsoft.com/office/drawing/2014/main" id="{AA501C95-9B4D-2BF7-1715-7EFAC331F08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" y="821418"/>
            <a:ext cx="9126538" cy="4330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2856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8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grpSp>
        <p:nvGrpSpPr>
          <p:cNvPr id="163" name="Google Shape;163;p20"/>
          <p:cNvGrpSpPr/>
          <p:nvPr/>
        </p:nvGrpSpPr>
        <p:grpSpPr>
          <a:xfrm>
            <a:off x="2277" y="445025"/>
            <a:ext cx="9139446" cy="5143500"/>
            <a:chOff x="2277" y="0"/>
            <a:chExt cx="9139446" cy="5143500"/>
          </a:xfrm>
        </p:grpSpPr>
        <p:pic>
          <p:nvPicPr>
            <p:cNvPr id="164" name="Google Shape;164;p20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2277" y="0"/>
              <a:ext cx="9139446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5" name="Google Shape;165;p20"/>
            <p:cNvSpPr/>
            <p:nvPr/>
          </p:nvSpPr>
          <p:spPr>
            <a:xfrm>
              <a:off x="503450" y="335625"/>
              <a:ext cx="8097000" cy="3759000"/>
            </a:xfrm>
            <a:prstGeom prst="rect">
              <a:avLst/>
            </a:prstGeom>
            <a:solidFill>
              <a:srgbClr val="C0E0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6" name="Google Shape;166;p20"/>
          <p:cNvSpPr txBox="1"/>
          <p:nvPr/>
        </p:nvSpPr>
        <p:spPr>
          <a:xfrm>
            <a:off x="311700" y="323750"/>
            <a:ext cx="8116800" cy="477000"/>
          </a:xfrm>
          <a:prstGeom prst="rect">
            <a:avLst/>
          </a:prstGeom>
          <a:solidFill>
            <a:srgbClr val="C0E0FC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1B4587"/>
                </a:solidFill>
              </a:rPr>
              <a:t>[INSERT WEB SCRAPED PIE CHART VISUALS VIDEO - NIMRA]</a:t>
            </a:r>
            <a:endParaRPr sz="1900" dirty="0">
              <a:solidFill>
                <a:srgbClr val="1B4587"/>
              </a:solidFill>
            </a:endParaRPr>
          </a:p>
        </p:txBody>
      </p:sp>
      <p:pic>
        <p:nvPicPr>
          <p:cNvPr id="2" name="Video 2">
            <a:hlinkClick r:id="" action="ppaction://media"/>
            <a:extLst>
              <a:ext uri="{FF2B5EF4-FFF2-40B4-BE49-F238E27FC236}">
                <a16:creationId xmlns:a16="http://schemas.microsoft.com/office/drawing/2014/main" id="{86203157-1F5F-486C-14FB-1ACB29AFABB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97042" y="731375"/>
            <a:ext cx="7871896" cy="43910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5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1508</TotalTime>
  <Words>250</Words>
  <Application>Microsoft Macintosh PowerPoint</Application>
  <PresentationFormat>On-screen Show (16:9)</PresentationFormat>
  <Paragraphs>43</Paragraphs>
  <Slides>10</Slides>
  <Notes>10</Notes>
  <HiddenSlides>0</HiddenSlides>
  <MMClips>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Impact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nimra wali</cp:lastModifiedBy>
  <cp:revision>8</cp:revision>
  <dcterms:modified xsi:type="dcterms:W3CDTF">2023-02-25T17:05:46Z</dcterms:modified>
</cp:coreProperties>
</file>